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28" r:id="rId1"/>
  </p:sldMasterIdLst>
  <p:notesMasterIdLst>
    <p:notesMasterId r:id="rId3"/>
  </p:notesMasterIdLst>
  <p:sldIdLst>
    <p:sldId id="306" r:id="rId2"/>
  </p:sldIdLst>
  <p:sldSz cx="438912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Cambria" panose="02040503050406030204" pitchFamily="18" charset="0"/>
      <p:regular r:id="rId10"/>
      <p:bold r:id="rId11"/>
      <p:italic r:id="rId12"/>
      <p:boldItalic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3824" userDrawn="1">
          <p15:clr>
            <a:srgbClr val="A4A3A4"/>
          </p15:clr>
        </p15:guide>
        <p15:guide id="3" pos="2411" userDrawn="1">
          <p15:clr>
            <a:srgbClr val="A4A3A4"/>
          </p15:clr>
        </p15:guide>
        <p15:guide id="6" orient="horz" pos="1104" userDrawn="1">
          <p15:clr>
            <a:srgbClr val="A4A3A4"/>
          </p15:clr>
        </p15:guide>
        <p15:guide id="7" pos="4715" userDrawn="1">
          <p15:clr>
            <a:srgbClr val="A4A3A4"/>
          </p15:clr>
        </p15:guide>
        <p15:guide id="8" pos="9365" userDrawn="1">
          <p15:clr>
            <a:srgbClr val="5ACBF0"/>
          </p15:clr>
        </p15:guide>
        <p15:guide id="9" pos="7019" userDrawn="1">
          <p15:clr>
            <a:srgbClr val="A4A3A4"/>
          </p15:clr>
        </p15:guide>
        <p15:guide id="10" pos="11648" userDrawn="1">
          <p15:clr>
            <a:srgbClr val="A4A3A4"/>
          </p15:clr>
        </p15:guide>
        <p15:guide id="11" pos="16149" userDrawn="1">
          <p15:clr>
            <a:srgbClr val="A4A3A4"/>
          </p15:clr>
        </p15:guide>
        <p15:guide id="12" pos="18521" userDrawn="1">
          <p15:clr>
            <a:srgbClr val="A4A3A4"/>
          </p15:clr>
        </p15:guide>
        <p15:guide id="13" pos="20736" userDrawn="1">
          <p15:clr>
            <a:srgbClr val="A4A3A4"/>
          </p15:clr>
        </p15:guide>
        <p15:guide id="14" pos="23061" userDrawn="1">
          <p15:clr>
            <a:srgbClr val="A4A3A4"/>
          </p15:clr>
        </p15:guide>
        <p15:guide id="15" pos="25280" userDrawn="1">
          <p15:clr>
            <a:srgbClr val="A4A3A4"/>
          </p15:clr>
        </p15:guide>
        <p15:guide id="16" orient="horz" pos="200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88F5"/>
    <a:srgbClr val="40D4E2"/>
    <a:srgbClr val="484080"/>
    <a:srgbClr val="4383DD"/>
    <a:srgbClr val="42166F"/>
    <a:srgbClr val="9EA0F6"/>
    <a:srgbClr val="DBECF5"/>
    <a:srgbClr val="DCD2F4"/>
    <a:srgbClr val="32A5ED"/>
    <a:srgbClr val="6EB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 autoAdjust="0"/>
    <p:restoredTop sz="90398" autoAdjust="0"/>
  </p:normalViewPr>
  <p:slideViewPr>
    <p:cSldViewPr snapToGrid="0" showGuides="1">
      <p:cViewPr>
        <p:scale>
          <a:sx n="90" d="100"/>
          <a:sy n="90" d="100"/>
        </p:scale>
        <p:origin x="466" y="-15610"/>
      </p:cViewPr>
      <p:guideLst>
        <p:guide pos="13824"/>
        <p:guide pos="2411"/>
        <p:guide orient="horz" pos="1104"/>
        <p:guide pos="4715"/>
        <p:guide pos="9365"/>
        <p:guide pos="7019"/>
        <p:guide pos="11648"/>
        <p:guide pos="16149"/>
        <p:guide pos="18521"/>
        <p:guide pos="20736"/>
        <p:guide pos="23061"/>
        <p:guide pos="25280"/>
        <p:guide orient="horz" pos="20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0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17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97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5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54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0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3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6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5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0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6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6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50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image" Target="../media/image11.png"/><Relationship Id="rId26" Type="http://schemas.openxmlformats.org/officeDocument/2006/relationships/image" Target="../media/image17.png"/><Relationship Id="rId3" Type="http://schemas.openxmlformats.org/officeDocument/2006/relationships/image" Target="../media/image1.png"/><Relationship Id="rId21" Type="http://schemas.microsoft.com/office/2007/relationships/hdphoto" Target="../media/hdphoto7.wdp"/><Relationship Id="rId34" Type="http://schemas.openxmlformats.org/officeDocument/2006/relationships/image" Target="../media/image25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microsoft.com/office/2007/relationships/hdphoto" Target="../media/hdphoto5.wdp"/><Relationship Id="rId25" Type="http://schemas.openxmlformats.org/officeDocument/2006/relationships/image" Target="../media/image16.png"/><Relationship Id="rId33" Type="http://schemas.openxmlformats.org/officeDocument/2006/relationships/image" Target="../media/image2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24" Type="http://schemas.openxmlformats.org/officeDocument/2006/relationships/image" Target="../media/image15.png"/><Relationship Id="rId32" Type="http://schemas.openxmlformats.org/officeDocument/2006/relationships/image" Target="../media/image23.png"/><Relationship Id="rId5" Type="http://schemas.openxmlformats.org/officeDocument/2006/relationships/image" Target="../media/image3.png"/><Relationship Id="rId15" Type="http://schemas.microsoft.com/office/2007/relationships/hdphoto" Target="../media/hdphoto4.wdp"/><Relationship Id="rId23" Type="http://schemas.openxmlformats.org/officeDocument/2006/relationships/image" Target="../media/image14.png"/><Relationship Id="rId28" Type="http://schemas.openxmlformats.org/officeDocument/2006/relationships/image" Target="../media/image19.svg"/><Relationship Id="rId10" Type="http://schemas.openxmlformats.org/officeDocument/2006/relationships/image" Target="../media/image7.png"/><Relationship Id="rId19" Type="http://schemas.microsoft.com/office/2007/relationships/hdphoto" Target="../media/hdphoto6.wdp"/><Relationship Id="rId31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image" Target="../media/image18.png"/><Relationship Id="rId30" Type="http://schemas.openxmlformats.org/officeDocument/2006/relationships/image" Target="../media/image21.sv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9AAD747-38BB-8760-C191-549ACFB2EFC1}"/>
              </a:ext>
            </a:extLst>
          </p:cNvPr>
          <p:cNvSpPr/>
          <p:nvPr/>
        </p:nvSpPr>
        <p:spPr>
          <a:xfrm>
            <a:off x="35763681" y="60667"/>
            <a:ext cx="8133379" cy="32735520"/>
          </a:xfrm>
          <a:prstGeom prst="rect">
            <a:avLst/>
          </a:prstGeom>
          <a:solidFill>
            <a:srgbClr val="DBECF5">
              <a:alpha val="52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489" b="1" dirty="0">
                <a:latin typeface="Cambria" panose="02040503050406030204" pitchFamily="18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-52857" y="-79334"/>
            <a:ext cx="12029440" cy="33009840"/>
          </a:xfrm>
          <a:prstGeom prst="rect">
            <a:avLst/>
          </a:prstGeom>
          <a:solidFill>
            <a:srgbClr val="DBECF5"/>
          </a:solidFill>
          <a:ln w="57150">
            <a:solidFill>
              <a:srgbClr val="4216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89" dirty="0"/>
          </a:p>
        </p:txBody>
      </p:sp>
      <p:sp>
        <p:nvSpPr>
          <p:cNvPr id="12" name="silent presenter">
            <a:extLst>
              <a:ext uri="{FF2B5EF4-FFF2-40B4-BE49-F238E27FC236}">
                <a16:creationId xmlns:a16="http://schemas.microsoft.com/office/drawing/2014/main" id="{EC86DA8B-8163-4552-8FA4-435C18CFF2A9}"/>
              </a:ext>
            </a:extLst>
          </p:cNvPr>
          <p:cNvSpPr/>
          <p:nvPr/>
        </p:nvSpPr>
        <p:spPr>
          <a:xfrm rot="5400000">
            <a:off x="17125201" y="-15023552"/>
            <a:ext cx="10285788" cy="43840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Thank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12455764" y="516979"/>
            <a:ext cx="22836660" cy="5344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33" b="1" dirty="0">
                <a:latin typeface="Cambria" panose="02040503050406030204" pitchFamily="18" charset="0"/>
                <a:cs typeface="Segoe UI" panose="020B0502040204020203" pitchFamily="34" charset="0"/>
              </a:rPr>
              <a:t>Results suggest that students who opted into the Meta-Cognitive Intervention had better performance in later Exams than students who did not opt-in.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F61B32-8F5A-4CA2-B549-F3CD26098007}"/>
              </a:ext>
            </a:extLst>
          </p:cNvPr>
          <p:cNvSpPr txBox="1"/>
          <p:nvPr/>
        </p:nvSpPr>
        <p:spPr>
          <a:xfrm>
            <a:off x="-774831" y="3560945"/>
            <a:ext cx="12467628" cy="639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56" dirty="0">
                <a:latin typeface="Cambria" panose="02040503050406030204" pitchFamily="18" charset="0"/>
                <a:cs typeface="Segoe UI" panose="020B0502040204020203" pitchFamily="34" charset="0"/>
              </a:rPr>
              <a:t>Authors: Laila Lawson, Sydney Wood, Victoria Cross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1706DC9-54C9-A780-181D-7C09D31601F9}"/>
              </a:ext>
            </a:extLst>
          </p:cNvPr>
          <p:cNvSpPr/>
          <p:nvPr/>
        </p:nvSpPr>
        <p:spPr>
          <a:xfrm>
            <a:off x="235438" y="16652357"/>
            <a:ext cx="11521440" cy="5482502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42166F"/>
                </a:solidFill>
                <a:latin typeface="Cambria" panose="02040503050406030204" pitchFamily="18" charset="0"/>
                <a:cs typeface="Segoe UI" panose="020B0502040204020203" pitchFamily="34" charset="0"/>
              </a:rPr>
              <a:t> Methods</a:t>
            </a:r>
            <a:endParaRPr lang="en-US" sz="4400" b="1" dirty="0">
              <a:solidFill>
                <a:srgbClr val="42166F"/>
              </a:solidFill>
              <a:latin typeface="Cambria" panose="020405030504060302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  <a:cs typeface="Segoe UI" panose="020B0502040204020203" pitchFamily="34" charset="0"/>
              </a:rPr>
              <a:t>Students (N=379) completed a Demographic Survey, during Winter Quarter of 2023. The question of interest states “How much financial aid are you currently receiving?” referring to caregivers, parents, or guardians (scale 1-7, 1=no support, 7-fully supported). Exam grades and class participation were collected via Canvas scores.  At the end of the quarter,  Final Scores and overall lecture participation were assessed. </a:t>
            </a:r>
            <a:endParaRPr lang="en-US" sz="4000" b="1" dirty="0">
              <a:solidFill>
                <a:schemeClr val="tx1"/>
              </a:solidFill>
              <a:latin typeface="Cambria" panose="02040503050406030204" pitchFamily="18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348049" y="4508525"/>
            <a:ext cx="11379200" cy="55768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42166F"/>
                </a:solidFill>
                <a:latin typeface="Cambria" panose="02040503050406030204" pitchFamily="18" charset="0"/>
                <a:cs typeface="Segoe UI" panose="020B0502040204020203" pitchFamily="34" charset="0"/>
              </a:rPr>
              <a:t>Background</a:t>
            </a:r>
          </a:p>
          <a:p>
            <a:pPr algn="just">
              <a:lnSpc>
                <a:spcPct val="120000"/>
              </a:lnSpc>
            </a:pPr>
            <a:r>
              <a:rPr lang="en-US" sz="3200" dirty="0">
                <a:latin typeface="Cambria" panose="02040503050406030204" pitchFamily="18" charset="0"/>
                <a:cs typeface="Segoe UI" panose="020B0502040204020203" pitchFamily="34" charset="0"/>
              </a:rPr>
              <a:t>Introduction to Research Methods in Psychology is a time consuming and information dense class that is consistently improve upon. Winter of 2023 an extra credit Meta-Cognition assignment was added to the curriculum. Our hypothesis considers the extra credit assignment’s efficacy and whether a student’s financial independence may impact engagement in this activity. We are interested in insuring equal opportunity and likelihood of academic success. </a:t>
            </a:r>
            <a:endParaRPr lang="en-US" sz="36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C8867FE-6AA5-54DF-1A83-E049E0AE5FB0}"/>
              </a:ext>
            </a:extLst>
          </p:cNvPr>
          <p:cNvSpPr/>
          <p:nvPr/>
        </p:nvSpPr>
        <p:spPr>
          <a:xfrm rot="5400000">
            <a:off x="32991076" y="5143702"/>
            <a:ext cx="13707807" cy="7486575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F14068-3FC2-C232-B4E5-7369953C9347}"/>
              </a:ext>
            </a:extLst>
          </p:cNvPr>
          <p:cNvSpPr txBox="1"/>
          <p:nvPr/>
        </p:nvSpPr>
        <p:spPr>
          <a:xfrm>
            <a:off x="35993978" y="7373943"/>
            <a:ext cx="7573953" cy="337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133" b="1" dirty="0">
                <a:solidFill>
                  <a:srgbClr val="42166F"/>
                </a:solidFill>
                <a:latin typeface="Times New Roman" panose="02020603050405020304" pitchFamily="18" charset="0"/>
              </a:rPr>
              <a:t>Literary Review </a:t>
            </a: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</a:rPr>
              <a:t>Bivariate analyses show that students experiencing multiple insecurities were more likely to have anxiety/depression, fair/poor health, and lower mean GPA than those with basic needs security (Leung et. al 2021). </a:t>
            </a:r>
            <a:r>
              <a:rPr lang="en-US" sz="2133" dirty="0"/>
              <a:t> </a:t>
            </a:r>
          </a:p>
          <a:p>
            <a:pPr algn="just"/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</a:rPr>
              <a:t>	Using a fitted locally weighted regression model for GPA and hours worked, researchers found a positive association between GPA and hours worked until 5 hours hours per week (slightly more pronounced in part-time students), then a declining relationship between grades and working (flattening at 15h for part-time students and 10 hours for full time students) (Darolia 2014).</a:t>
            </a:r>
            <a:endParaRPr lang="en-US" sz="2133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A6B391-D451-0A5C-F6D0-8A836F264493}"/>
              </a:ext>
            </a:extLst>
          </p:cNvPr>
          <p:cNvSpPr txBox="1"/>
          <p:nvPr/>
        </p:nvSpPr>
        <p:spPr>
          <a:xfrm>
            <a:off x="35821252" y="425372"/>
            <a:ext cx="8040826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67" b="1" dirty="0">
                <a:solidFill>
                  <a:srgbClr val="42166F"/>
                </a:solidFill>
                <a:latin typeface="Cambria" panose="02040503050406030204" pitchFamily="18" charset="0"/>
                <a:cs typeface="Segoe UI" panose="020B0502040204020203" pitchFamily="34" charset="0"/>
              </a:rPr>
              <a:t>Want to Know More?</a:t>
            </a:r>
          </a:p>
          <a:p>
            <a:endParaRPr lang="en-US" sz="1600" dirty="0"/>
          </a:p>
        </p:txBody>
      </p:sp>
      <p:pic>
        <p:nvPicPr>
          <p:cNvPr id="56" name="Picture 55" descr="Chart, histogram&#10;&#10;Description automatically generated">
            <a:extLst>
              <a:ext uri="{FF2B5EF4-FFF2-40B4-BE49-F238E27FC236}">
                <a16:creationId xmlns:a16="http://schemas.microsoft.com/office/drawing/2014/main" id="{F20FCD1B-5A4B-0F28-E3FE-F907FD7CA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5886" y="1362603"/>
            <a:ext cx="7023333" cy="5650350"/>
          </a:xfrm>
          <a:prstGeom prst="rect">
            <a:avLst/>
          </a:prstGeom>
          <a:ln w="50800">
            <a:solidFill>
              <a:srgbClr val="42166F"/>
            </a:solidFill>
          </a:ln>
        </p:spPr>
      </p:pic>
      <p:pic>
        <p:nvPicPr>
          <p:cNvPr id="64" name="Picture 63" descr="Chart, line chart&#10;&#10;Description automatically generated">
            <a:extLst>
              <a:ext uri="{FF2B5EF4-FFF2-40B4-BE49-F238E27FC236}">
                <a16:creationId xmlns:a16="http://schemas.microsoft.com/office/drawing/2014/main" id="{2BD7B8E4-8E95-702E-1697-9FEE8A0C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840" y="6541330"/>
            <a:ext cx="12404550" cy="10733733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9802D9F-229F-EEB6-D6B5-E8B28C769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244" y="20465350"/>
            <a:ext cx="4645424" cy="5509200"/>
          </a:xfrm>
          <a:prstGeom prst="rect">
            <a:avLst/>
          </a:prstGeom>
          <a:ln w="38100">
            <a:solidFill>
              <a:srgbClr val="42166F"/>
            </a:solidFill>
          </a:ln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2E0FE6F-3124-50A6-612F-813784298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035" y="11333443"/>
            <a:ext cx="6949440" cy="1917087"/>
          </a:xfrm>
          <a:prstGeom prst="rect">
            <a:avLst/>
          </a:prstGeom>
          <a:noFill/>
          <a:ln w="50800">
            <a:solidFill>
              <a:srgbClr val="42166F"/>
            </a:solidFill>
          </a:ln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804276C-777A-ACEB-2F9C-D65AC0520D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8916" y="14044410"/>
            <a:ext cx="4597700" cy="5385269"/>
          </a:xfrm>
          <a:prstGeom prst="rect">
            <a:avLst/>
          </a:prstGeom>
          <a:ln w="38100">
            <a:solidFill>
              <a:srgbClr val="42166F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E64C34-79A2-4F4C-97A4-2D917E778499}"/>
              </a:ext>
            </a:extLst>
          </p:cNvPr>
          <p:cNvSpPr txBox="1"/>
          <p:nvPr/>
        </p:nvSpPr>
        <p:spPr>
          <a:xfrm>
            <a:off x="294837" y="527913"/>
            <a:ext cx="11217624" cy="280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67" b="1" dirty="0">
                <a:latin typeface="Cambria" panose="02040503050406030204" pitchFamily="18" charset="0"/>
              </a:rPr>
              <a:t>What are Predictors of Academic Success in Research Methods in Psychology?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A697D-35BD-74ED-F910-21AA3D1AE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056" b="94167" l="10000" r="92667">
                        <a14:foregroundMark x1="16667" y1="31667" x2="6333" y2="41667"/>
                        <a14:foregroundMark x1="6333" y1="41667" x2="6667" y2="94444"/>
                        <a14:foregroundMark x1="6667" y1="94444" x2="29667" y2="95278"/>
                        <a14:foregroundMark x1="29667" y1="95278" x2="68000" y2="93333"/>
                        <a14:foregroundMark x1="68000" y1="93333" x2="82667" y2="94444"/>
                        <a14:foregroundMark x1="82667" y1="94444" x2="83000" y2="94722"/>
                        <a14:foregroundMark x1="88667" y1="32222" x2="90000" y2="57500"/>
                        <a14:foregroundMark x1="90000" y1="57500" x2="92667" y2="65833"/>
                        <a14:foregroundMark x1="51667" y1="6944" x2="39333" y2="13611"/>
                        <a14:foregroundMark x1="39333" y1="13611" x2="52333" y2="19722"/>
                        <a14:foregroundMark x1="52333" y1="19722" x2="55667" y2="8056"/>
                        <a14:foregroundMark x1="55667" y1="8056" x2="43667" y2="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3" y="11555087"/>
            <a:ext cx="3705836" cy="4447003"/>
          </a:xfrm>
          <a:prstGeom prst="rect">
            <a:avLst/>
          </a:prstGeom>
          <a:noFill/>
          <a:ln w="50800">
            <a:solidFill>
              <a:srgbClr val="42166F"/>
            </a:solidFill>
          </a:ln>
        </p:spPr>
      </p:pic>
      <p:pic>
        <p:nvPicPr>
          <p:cNvPr id="18" name="Picture 17" descr="Text, chat or text message&#10;&#10;Description automatically generated">
            <a:extLst>
              <a:ext uri="{FF2B5EF4-FFF2-40B4-BE49-F238E27FC236}">
                <a16:creationId xmlns:a16="http://schemas.microsoft.com/office/drawing/2014/main" id="{77C2DC36-CBCE-D7DA-6A49-43FA4EC71F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910" b="95198" l="8725" r="89933">
                        <a14:foregroundMark x1="47987" y1="14407" x2="50888" y2="17712"/>
                        <a14:foregroundMark x1="51160" y1="17654" x2="50671" y2="8192"/>
                        <a14:foregroundMark x1="50671" y1="8192" x2="51996" y2="18453"/>
                        <a14:foregroundMark x1="6027" y1="43889" x2="8725" y2="85593"/>
                        <a14:foregroundMark x1="5034" y1="28531" x2="5052" y2="28814"/>
                        <a14:foregroundMark x1="8725" y1="85593" x2="9396" y2="86158"/>
                        <a14:foregroundMark x1="8054" y1="84463" x2="27517" y2="91243"/>
                        <a14:foregroundMark x1="27517" y1="91243" x2="46644" y2="85593"/>
                        <a14:foregroundMark x1="46644" y1="85593" x2="79530" y2="89266"/>
                        <a14:foregroundMark x1="79530" y1="89266" x2="9732" y2="74859"/>
                        <a14:foregroundMark x1="9732" y1="74859" x2="43289" y2="65254"/>
                        <a14:foregroundMark x1="43289" y1="65254" x2="29530" y2="57627"/>
                        <a14:foregroundMark x1="29530" y1="57627" x2="67114" y2="56780"/>
                        <a14:foregroundMark x1="67114" y1="56780" x2="46309" y2="48870"/>
                        <a14:foregroundMark x1="46309" y1="48870" x2="18792" y2="46045"/>
                        <a14:foregroundMark x1="18792" y1="46045" x2="50671" y2="42655"/>
                        <a14:foregroundMark x1="50671" y1="42655" x2="29866" y2="34181"/>
                        <a14:foregroundMark x1="29866" y1="34181" x2="12081" y2="32486"/>
                        <a14:foregroundMark x1="12081" y1="32486" x2="41611" y2="31638"/>
                        <a14:foregroundMark x1="41611" y1="31638" x2="71477" y2="32486"/>
                        <a14:foregroundMark x1="71477" y1="32486" x2="86913" y2="44633"/>
                        <a14:foregroundMark x1="86913" y1="44633" x2="87584" y2="82486"/>
                        <a14:foregroundMark x1="87584" y1="82486" x2="72483" y2="95480"/>
                        <a14:foregroundMark x1="72483" y1="95480" x2="57047" y2="96610"/>
                        <a14:foregroundMark x1="57047" y1="96610" x2="40268" y2="94068"/>
                        <a14:foregroundMark x1="40268" y1="94068" x2="39262" y2="93220"/>
                        <a14:foregroundMark x1="24161" y1="27966" x2="41275" y2="27966"/>
                        <a14:foregroundMark x1="41275" y1="27966" x2="58725" y2="26554"/>
                        <a14:foregroundMark x1="58725" y1="26554" x2="74497" y2="27401"/>
                        <a14:foregroundMark x1="74497" y1="27401" x2="89597" y2="31638"/>
                        <a14:foregroundMark x1="89597" y1="31638" x2="89262" y2="92373"/>
                        <a14:foregroundMark x1="5705" y1="86723" x2="18792" y2="95763"/>
                        <a14:foregroundMark x1="18792" y1="95763" x2="33893" y2="93785"/>
                        <a14:foregroundMark x1="33893" y1="93785" x2="50671" y2="95198"/>
                        <a14:foregroundMark x1="50671" y1="95198" x2="31879" y2="94633"/>
                        <a14:backgroundMark x1="53691" y1="21751" x2="51007" y2="22881"/>
                        <a14:backgroundMark x1="3356" y1="30226" x2="5034" y2="31356"/>
                        <a14:backgroundMark x1="3356" y1="27401" x2="4698" y2="26836"/>
                        <a14:backgroundMark x1="5034" y1="28814" x2="5034" y2="43220"/>
                        <a14:backgroundMark x1="5034" y1="43220" x2="5369" y2="44068"/>
                        <a14:backgroundMark x1="54698" y1="21469" x2="53356" y2="217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814" y="11555087"/>
            <a:ext cx="3743523" cy="4447003"/>
          </a:xfrm>
          <a:prstGeom prst="rect">
            <a:avLst/>
          </a:prstGeom>
          <a:ln w="50800">
            <a:solidFill>
              <a:srgbClr val="42166F"/>
            </a:solidFill>
          </a:ln>
        </p:spPr>
      </p:pic>
      <p:pic>
        <p:nvPicPr>
          <p:cNvPr id="20" name="Picture 19" descr="Text&#10;&#10;Description automatically generated with medium confidence">
            <a:extLst>
              <a:ext uri="{FF2B5EF4-FFF2-40B4-BE49-F238E27FC236}">
                <a16:creationId xmlns:a16="http://schemas.microsoft.com/office/drawing/2014/main" id="{BE64F593-6DB5-B493-35AB-57BBC7DA3F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874" b="89943" l="8214" r="90000">
                        <a14:foregroundMark x1="48571" y1="15230" x2="50357" y2="14943"/>
                        <a14:foregroundMark x1="49286" y1="18678" x2="58214" y2="8621"/>
                        <a14:foregroundMark x1="58214" y1="8621" x2="42857" y2="2874"/>
                        <a14:foregroundMark x1="42857" y1="2874" x2="40714" y2="15230"/>
                        <a14:foregroundMark x1="40714" y1="15230" x2="55000" y2="10632"/>
                        <a14:foregroundMark x1="55000" y1="10632" x2="39643" y2="14368"/>
                        <a14:foregroundMark x1="39643" y1="14368" x2="52500" y2="7759"/>
                        <a14:foregroundMark x1="52500" y1="7759" x2="56071" y2="8046"/>
                        <a14:foregroundMark x1="47857" y1="5172" x2="44286" y2="2874"/>
                        <a14:foregroundMark x1="9286" y1="28161" x2="17143" y2="68678"/>
                        <a14:foregroundMark x1="17143" y1="68678" x2="11786" y2="53448"/>
                        <a14:foregroundMark x1="11786" y1="53448" x2="11071" y2="65805"/>
                        <a14:foregroundMark x1="11071" y1="65805" x2="14643" y2="48563"/>
                        <a14:foregroundMark x1="14643" y1="48563" x2="15714" y2="71264"/>
                        <a14:foregroundMark x1="15714" y1="71264" x2="11071" y2="53448"/>
                        <a14:foregroundMark x1="11071" y1="53448" x2="10714" y2="81609"/>
                        <a14:foregroundMark x1="10714" y1="81609" x2="20000" y2="49425"/>
                        <a14:foregroundMark x1="20000" y1="49425" x2="21429" y2="68391"/>
                        <a14:foregroundMark x1="21429" y1="68391" x2="31429" y2="55172"/>
                        <a14:foregroundMark x1="31429" y1="55172" x2="31071" y2="67529"/>
                        <a14:foregroundMark x1="31071" y1="67529" x2="56071" y2="64368"/>
                        <a14:foregroundMark x1="56071" y1="64368" x2="22500" y2="63793"/>
                        <a14:foregroundMark x1="22500" y1="63793" x2="51786" y2="62931"/>
                        <a14:foregroundMark x1="51786" y1="62931" x2="36071" y2="68678"/>
                        <a14:foregroundMark x1="36071" y1="68678" x2="51429" y2="68966"/>
                        <a14:foregroundMark x1="51429" y1="68966" x2="26429" y2="73276"/>
                        <a14:foregroundMark x1="26429" y1="73276" x2="53929" y2="71839"/>
                        <a14:foregroundMark x1="53929" y1="71839" x2="28214" y2="77011"/>
                        <a14:foregroundMark x1="28214" y1="77011" x2="48214" y2="83046"/>
                        <a14:foregroundMark x1="48214" y1="83046" x2="18571" y2="87356"/>
                        <a14:foregroundMark x1="18571" y1="87356" x2="65357" y2="81034"/>
                        <a14:foregroundMark x1="65357" y1="81034" x2="59643" y2="32759"/>
                        <a14:foregroundMark x1="59643" y1="32759" x2="72143" y2="65517"/>
                        <a14:foregroundMark x1="72143" y1="65517" x2="74286" y2="49713"/>
                        <a14:foregroundMark x1="74286" y1="49713" x2="84286" y2="83908"/>
                        <a14:foregroundMark x1="84286" y1="83908" x2="83929" y2="51149"/>
                        <a14:foregroundMark x1="83929" y1="51149" x2="85714" y2="71839"/>
                        <a14:foregroundMark x1="85714" y1="71839" x2="22857" y2="88218"/>
                        <a14:foregroundMark x1="22857" y1="88218" x2="8214" y2="68966"/>
                        <a14:foregroundMark x1="8214" y1="68966" x2="8214" y2="52011"/>
                        <a14:foregroundMark x1="8214" y1="52011" x2="21786" y2="79598"/>
                        <a14:foregroundMark x1="21786" y1="79598" x2="69643" y2="85057"/>
                        <a14:foregroundMark x1="69643" y1="85057" x2="38571" y2="84770"/>
                        <a14:foregroundMark x1="38571" y1="84770" x2="70714" y2="84770"/>
                        <a14:foregroundMark x1="70714" y1="84770" x2="80357" y2="87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610" y="11579661"/>
            <a:ext cx="3568705" cy="4435389"/>
          </a:xfrm>
          <a:prstGeom prst="rect">
            <a:avLst/>
          </a:prstGeom>
          <a:ln w="50800">
            <a:solidFill>
              <a:srgbClr val="42166F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7B1E28-17EF-63F5-6FFF-74ED5EB08179}"/>
              </a:ext>
            </a:extLst>
          </p:cNvPr>
          <p:cNvSpPr txBox="1"/>
          <p:nvPr/>
        </p:nvSpPr>
        <p:spPr>
          <a:xfrm>
            <a:off x="3028511" y="10384761"/>
            <a:ext cx="541898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b="1" dirty="0">
                <a:solidFill>
                  <a:srgbClr val="42166F"/>
                </a:solidFill>
                <a:latin typeface="Cambria" panose="02040503050406030204" pitchFamily="18" charset="0"/>
              </a:rPr>
              <a:t>Questions of Interest</a:t>
            </a:r>
          </a:p>
        </p:txBody>
      </p:sp>
      <p:pic>
        <p:nvPicPr>
          <p:cNvPr id="30" name="Picture 29" descr="Text, application&#10;&#10;Description automatically generated">
            <a:extLst>
              <a:ext uri="{FF2B5EF4-FFF2-40B4-BE49-F238E27FC236}">
                <a16:creationId xmlns:a16="http://schemas.microsoft.com/office/drawing/2014/main" id="{2D736878-01B6-9FC9-CA27-0750054203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589" b="89726" l="6426" r="89960">
                        <a14:foregroundMark x1="10040" y1="84247" x2="5823" y2="71918"/>
                        <a14:foregroundMark x1="5823" y1="71918" x2="4217" y2="51370"/>
                        <a14:foregroundMark x1="4217" y1="51370" x2="6627" y2="33562"/>
                        <a14:foregroundMark x1="6627" y1="33562" x2="18474" y2="25342"/>
                        <a14:foregroundMark x1="18474" y1="25342" x2="23695" y2="32877"/>
                        <a14:foregroundMark x1="23695" y1="32877" x2="23896" y2="55479"/>
                        <a14:foregroundMark x1="23896" y1="55479" x2="19277" y2="70548"/>
                        <a14:foregroundMark x1="19277" y1="70548" x2="7229" y2="76027"/>
                        <a14:foregroundMark x1="7229" y1="76027" x2="6426" y2="73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28" y="23572235"/>
            <a:ext cx="8444635" cy="2554728"/>
          </a:xfrm>
          <a:prstGeom prst="rect">
            <a:avLst/>
          </a:prstGeom>
        </p:spPr>
      </p:pic>
      <p:pic>
        <p:nvPicPr>
          <p:cNvPr id="32" name="Picture 31" descr="Text, chat or text message&#10;&#10;Description automatically generated">
            <a:extLst>
              <a:ext uri="{FF2B5EF4-FFF2-40B4-BE49-F238E27FC236}">
                <a16:creationId xmlns:a16="http://schemas.microsoft.com/office/drawing/2014/main" id="{9DB4B4C4-B3BE-767F-2A72-D9FCF0264E3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524" b="89683" l="2789" r="94622">
                        <a14:foregroundMark x1="1394" y1="15873" x2="1793" y2="68254"/>
                        <a14:foregroundMark x1="1793" y1="68254" x2="7968" y2="78571"/>
                        <a14:foregroundMark x1="7968" y1="78571" x2="38446" y2="73810"/>
                        <a14:foregroundMark x1="38446" y1="73810" x2="85657" y2="77778"/>
                        <a14:foregroundMark x1="85657" y1="77778" x2="90239" y2="69841"/>
                        <a14:foregroundMark x1="90239" y1="69841" x2="91036" y2="49206"/>
                        <a14:foregroundMark x1="91036" y1="49206" x2="89442" y2="25397"/>
                        <a14:foregroundMark x1="89442" y1="25397" x2="85060" y2="14286"/>
                        <a14:foregroundMark x1="85060" y1="14286" x2="2789" y2="20635"/>
                        <a14:foregroundMark x1="79283" y1="5556" x2="89841" y2="17460"/>
                        <a14:foregroundMark x1="89841" y1="17460" x2="93227" y2="34127"/>
                        <a14:foregroundMark x1="93227" y1="34127" x2="93825" y2="53968"/>
                        <a14:foregroundMark x1="93825" y1="53968" x2="91434" y2="73810"/>
                        <a14:foregroundMark x1="91434" y1="73810" x2="86853" y2="83333"/>
                        <a14:foregroundMark x1="86853" y1="83333" x2="80677" y2="87302"/>
                        <a14:foregroundMark x1="93028" y1="26190" x2="94622" y2="62698"/>
                        <a14:foregroundMark x1="80478" y1="29365" x2="77888" y2="53968"/>
                        <a14:foregroundMark x1="77888" y1="53968" x2="80876" y2="76984"/>
                        <a14:foregroundMark x1="80876" y1="76984" x2="88048" y2="73016"/>
                        <a14:foregroundMark x1="88048" y1="73016" x2="91036" y2="50794"/>
                        <a14:foregroundMark x1="91036" y1="50794" x2="88247" y2="30159"/>
                        <a14:foregroundMark x1="88247" y1="30159" x2="82669" y2="19048"/>
                        <a14:foregroundMark x1="82669" y1="19048" x2="76494" y2="27778"/>
                        <a14:foregroundMark x1="76494" y1="27778" x2="76295" y2="30159"/>
                        <a14:foregroundMark x1="78486" y1="46032" x2="84661" y2="38889"/>
                        <a14:foregroundMark x1="84661" y1="38889" x2="78685" y2="52381"/>
                        <a14:foregroundMark x1="78685" y1="52381" x2="83466" y2="59524"/>
                        <a14:foregroundMark x1="83466" y1="59524" x2="83865" y2="59524"/>
                        <a14:foregroundMark x1="82470" y1="32540" x2="85657" y2="50000"/>
                        <a14:foregroundMark x1="85657" y1="50000" x2="83665" y2="30159"/>
                        <a14:foregroundMark x1="83665" y1="30159" x2="79880" y2="45238"/>
                        <a14:foregroundMark x1="79880" y1="45238" x2="82271" y2="67460"/>
                        <a14:foregroundMark x1="82271" y1="67460" x2="87450" y2="46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41"/>
          <a:stretch/>
        </p:blipFill>
        <p:spPr>
          <a:xfrm>
            <a:off x="-50799" y="25972084"/>
            <a:ext cx="7199085" cy="1880657"/>
          </a:xfrm>
          <a:prstGeom prst="rect">
            <a:avLst/>
          </a:prstGeom>
        </p:spPr>
      </p:pic>
      <p:pic>
        <p:nvPicPr>
          <p:cNvPr id="35" name="Picture 34" descr="Text, application&#10;&#10;Description automatically generated">
            <a:extLst>
              <a:ext uri="{FF2B5EF4-FFF2-40B4-BE49-F238E27FC236}">
                <a16:creationId xmlns:a16="http://schemas.microsoft.com/office/drawing/2014/main" id="{B1367293-98C3-647C-7A8E-0C940AD45D5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091" b="89394" l="3113" r="97082">
                        <a14:foregroundMark x1="97665" y1="17424" x2="9144" y2="25758"/>
                        <a14:foregroundMark x1="9144" y1="25758" x2="4669" y2="40152"/>
                        <a14:foregroundMark x1="4669" y1="40152" x2="3891" y2="59091"/>
                        <a14:foregroundMark x1="3891" y1="59091" x2="6420" y2="75000"/>
                        <a14:foregroundMark x1="6420" y1="75000" x2="10700" y2="84091"/>
                        <a14:foregroundMark x1="10700" y1="84091" x2="91634" y2="90152"/>
                        <a14:foregroundMark x1="91634" y1="90152" x2="96109" y2="85606"/>
                        <a14:foregroundMark x1="96109" y1="85606" x2="97082" y2="21212"/>
                        <a14:foregroundMark x1="8171" y1="89394" x2="4669" y2="76515"/>
                        <a14:foregroundMark x1="4669" y1="76515" x2="3502" y2="58333"/>
                        <a14:foregroundMark x1="3502" y1="58333" x2="4864" y2="38636"/>
                        <a14:foregroundMark x1="4864" y1="38636" x2="8949" y2="30303"/>
                        <a14:foregroundMark x1="8949" y1="30303" x2="14202" y2="27273"/>
                        <a14:foregroundMark x1="14202" y1="27273" x2="20428" y2="43939"/>
                        <a14:foregroundMark x1="20428" y1="43939" x2="22763" y2="62121"/>
                        <a14:foregroundMark x1="22763" y1="62121" x2="23152" y2="79545"/>
                        <a14:foregroundMark x1="23152" y1="79545" x2="19261" y2="87879"/>
                        <a14:foregroundMark x1="19261" y1="87879" x2="14008" y2="90909"/>
                        <a14:foregroundMark x1="14008" y1="90909" x2="8560" y2="87121"/>
                        <a14:foregroundMark x1="8560" y1="87121" x2="8366" y2="86364"/>
                        <a14:foregroundMark x1="21012" y1="63636" x2="20039" y2="40152"/>
                        <a14:foregroundMark x1="20039" y1="40152" x2="14786" y2="29545"/>
                        <a14:foregroundMark x1="14786" y1="29545" x2="10117" y2="25758"/>
                        <a14:foregroundMark x1="10117" y1="25758" x2="7393" y2="40909"/>
                        <a14:foregroundMark x1="7393" y1="40909" x2="6031" y2="57576"/>
                        <a14:foregroundMark x1="6031" y1="57576" x2="7004" y2="76515"/>
                        <a14:foregroundMark x1="7004" y1="76515" x2="12062" y2="86364"/>
                        <a14:foregroundMark x1="12062" y1="86364" x2="17704" y2="87121"/>
                        <a14:foregroundMark x1="17704" y1="87121" x2="22374" y2="73485"/>
                        <a14:foregroundMark x1="22374" y1="73485" x2="22179" y2="56818"/>
                        <a14:foregroundMark x1="81128" y1="56061" x2="81128" y2="37879"/>
                        <a14:foregroundMark x1="81128" y1="37879" x2="47665" y2="17424"/>
                        <a14:foregroundMark x1="47665" y1="17424" x2="33074" y2="30303"/>
                        <a14:foregroundMark x1="33074" y1="30303" x2="31907" y2="56061"/>
                        <a14:foregroundMark x1="31907" y1="56061" x2="35019" y2="78788"/>
                        <a14:foregroundMark x1="35019" y1="78788" x2="58949" y2="83333"/>
                        <a14:foregroundMark x1="58949" y1="83333" x2="86770" y2="75000"/>
                        <a14:foregroundMark x1="86770" y1="75000" x2="87549" y2="38636"/>
                        <a14:foregroundMark x1="21206" y1="68182" x2="15759" y2="68182"/>
                        <a14:foregroundMark x1="15759" y1="68182" x2="12840" y2="51515"/>
                        <a14:foregroundMark x1="12840" y1="51515" x2="9144" y2="42424"/>
                        <a14:foregroundMark x1="9144" y1="42424" x2="8560" y2="62879"/>
                        <a14:foregroundMark x1="8560" y1="62879" x2="14397" y2="76515"/>
                        <a14:foregroundMark x1="14397" y1="76515" x2="16148" y2="77273"/>
                        <a14:foregroundMark x1="46693" y1="29545" x2="41634" y2="31061"/>
                        <a14:foregroundMark x1="41634" y1="31061" x2="44553" y2="44697"/>
                        <a14:foregroundMark x1="44553" y1="44697" x2="51751" y2="44697"/>
                        <a14:foregroundMark x1="51751" y1="44697" x2="56809" y2="38636"/>
                        <a14:foregroundMark x1="56809" y1="38636" x2="52724" y2="25758"/>
                        <a14:foregroundMark x1="52724" y1="25758" x2="36576" y2="26515"/>
                        <a14:foregroundMark x1="36576" y1="26515" x2="34436" y2="28788"/>
                        <a14:foregroundMark x1="67121" y1="28788" x2="57977" y2="31818"/>
                        <a14:foregroundMark x1="57977" y1="31818" x2="60700" y2="51515"/>
                        <a14:foregroundMark x1="60700" y1="51515" x2="61868" y2="51515"/>
                        <a14:foregroundMark x1="90856" y1="56818" x2="84436" y2="51515"/>
                        <a14:foregroundMark x1="84436" y1="51515" x2="79183" y2="53788"/>
                        <a14:foregroundMark x1="79183" y1="53788" x2="82685" y2="69697"/>
                        <a14:foregroundMark x1="82685" y1="69697" x2="88327" y2="59091"/>
                        <a14:foregroundMark x1="88327" y1="59091" x2="89105" y2="53030"/>
                        <a14:foregroundMark x1="34630" y1="38636" x2="29183" y2="39394"/>
                        <a14:foregroundMark x1="29183" y1="39394" x2="29767" y2="57576"/>
                        <a14:foregroundMark x1="29767" y1="57576" x2="34630" y2="58333"/>
                        <a14:foregroundMark x1="34630" y1="58333" x2="35603" y2="48485"/>
                        <a14:foregroundMark x1="3113" y1="41667" x2="3113" y2="61364"/>
                        <a14:foregroundMark x1="3113" y1="61364" x2="3696" y2="65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17" y="27818046"/>
            <a:ext cx="8444635" cy="2168661"/>
          </a:xfrm>
          <a:prstGeom prst="rect">
            <a:avLst/>
          </a:prstGeom>
        </p:spPr>
      </p:pic>
      <p:pic>
        <p:nvPicPr>
          <p:cNvPr id="37" name="Picture 36" descr="Text&#10;&#10;Description automatically generated">
            <a:extLst>
              <a:ext uri="{FF2B5EF4-FFF2-40B4-BE49-F238E27FC236}">
                <a16:creationId xmlns:a16="http://schemas.microsoft.com/office/drawing/2014/main" id="{28E7F7CA-89E0-4D48-D314-BAC00B54C4A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817" b="71831" l="4706" r="95686">
                        <a14:foregroundMark x1="96275" y1="45775" x2="85686" y2="61268"/>
                        <a14:foregroundMark x1="85686" y1="61268" x2="56471" y2="71831"/>
                        <a14:foregroundMark x1="56471" y1="71831" x2="4314" y2="64085"/>
                        <a14:foregroundMark x1="4314" y1="64085" x2="2157" y2="46479"/>
                        <a14:foregroundMark x1="2157" y1="46479" x2="1765" y2="12676"/>
                        <a14:foregroundMark x1="1765" y1="12676" x2="34902" y2="18310"/>
                        <a14:foregroundMark x1="34902" y1="18310" x2="66078" y2="9859"/>
                        <a14:foregroundMark x1="66078" y1="9859" x2="86471" y2="12676"/>
                        <a14:foregroundMark x1="86471" y1="12676" x2="91961" y2="31690"/>
                        <a14:foregroundMark x1="91961" y1="31690" x2="93137" y2="47887"/>
                        <a14:foregroundMark x1="93137" y1="47887" x2="90392" y2="67606"/>
                        <a14:foregroundMark x1="90392" y1="67606" x2="79412" y2="67606"/>
                        <a14:foregroundMark x1="6667" y1="75352" x2="2549" y2="66197"/>
                        <a14:foregroundMark x1="2549" y1="66197" x2="392" y2="29577"/>
                        <a14:foregroundMark x1="392" y1="29577" x2="784" y2="13380"/>
                        <a14:foregroundMark x1="784" y1="13380" x2="9608" y2="9859"/>
                        <a14:foregroundMark x1="9608" y1="9859" x2="15686" y2="53521"/>
                        <a14:foregroundMark x1="15686" y1="53521" x2="10392" y2="66901"/>
                        <a14:foregroundMark x1="10392" y1="66901" x2="4706" y2="70423"/>
                        <a14:foregroundMark x1="5686" y1="51408" x2="5490" y2="31690"/>
                        <a14:foregroundMark x1="5490" y1="31690" x2="8039" y2="19014"/>
                        <a14:foregroundMark x1="8039" y1="19014" x2="46275" y2="2817"/>
                        <a14:foregroundMark x1="46275" y1="2817" x2="50784" y2="11268"/>
                        <a14:foregroundMark x1="50784" y1="11268" x2="51569" y2="37324"/>
                        <a14:foregroundMark x1="51569" y1="37324" x2="4706" y2="47183"/>
                        <a14:foregroundMark x1="92353" y1="65493" x2="93922" y2="50000"/>
                        <a14:foregroundMark x1="93922" y1="50000" x2="92745" y2="32394"/>
                        <a14:foregroundMark x1="92745" y1="32394" x2="89412" y2="16197"/>
                        <a14:foregroundMark x1="89412" y1="16197" x2="84118" y2="11268"/>
                        <a14:foregroundMark x1="84118" y1="11268" x2="78824" y2="19014"/>
                        <a14:foregroundMark x1="78824" y1="19014" x2="75294" y2="41549"/>
                        <a14:foregroundMark x1="75294" y1="41549" x2="76275" y2="64085"/>
                        <a14:foregroundMark x1="76275" y1="64085" x2="80588" y2="73944"/>
                        <a14:foregroundMark x1="80588" y1="73944" x2="86471" y2="72535"/>
                        <a14:foregroundMark x1="86471" y1="72535" x2="93137" y2="60563"/>
                        <a14:foregroundMark x1="96667" y1="57746" x2="95686" y2="23944"/>
                        <a14:foregroundMark x1="95686" y1="23944" x2="88431" y2="6338"/>
                        <a14:foregroundMark x1="22157" y1="37324" x2="14510" y2="38028"/>
                        <a14:foregroundMark x1="14510" y1="38028" x2="11176" y2="49296"/>
                        <a14:foregroundMark x1="11176" y1="49296" x2="16471" y2="59155"/>
                        <a14:foregroundMark x1="16471" y1="59155" x2="21373" y2="59155"/>
                        <a14:foregroundMark x1="21373" y1="59155" x2="28039" y2="52113"/>
                        <a14:foregroundMark x1="28039" y1="52113" x2="31765" y2="42958"/>
                        <a14:foregroundMark x1="31765" y1="42958" x2="29608" y2="22535"/>
                        <a14:foregroundMark x1="29608" y1="22535" x2="14510" y2="21127"/>
                        <a14:foregroundMark x1="14510" y1="21127" x2="9804" y2="26761"/>
                        <a14:foregroundMark x1="9804" y1="26761" x2="7843" y2="43662"/>
                        <a14:foregroundMark x1="7843" y1="43662" x2="11176" y2="66197"/>
                        <a14:foregroundMark x1="11176" y1="66197" x2="34510" y2="47183"/>
                        <a14:foregroundMark x1="72941" y1="61972" x2="78824" y2="64085"/>
                        <a14:foregroundMark x1="78824" y1="64085" x2="83529" y2="47887"/>
                        <a14:foregroundMark x1="83529" y1="47887" x2="84118" y2="28873"/>
                        <a14:foregroundMark x1="84118" y1="28873" x2="82353" y2="9859"/>
                        <a14:foregroundMark x1="82353" y1="9859" x2="78235" y2="16197"/>
                        <a14:foregroundMark x1="78235" y1="16197" x2="74510" y2="38732"/>
                        <a14:foregroundMark x1="74510" y1="38732" x2="75294" y2="59859"/>
                        <a14:foregroundMark x1="75294" y1="59859" x2="76667" y2="61268"/>
                        <a14:foregroundMark x1="29216" y1="34507" x2="11569" y2="37324"/>
                        <a14:foregroundMark x1="11569" y1="37324" x2="11961" y2="54225"/>
                        <a14:foregroundMark x1="11961" y1="54225" x2="25686" y2="50000"/>
                        <a14:foregroundMark x1="25686" y1="50000" x2="30588" y2="44366"/>
                        <a14:foregroundMark x1="30588" y1="44366" x2="27255" y2="29577"/>
                        <a14:foregroundMark x1="27255" y1="29577" x2="16863" y2="27465"/>
                        <a14:foregroundMark x1="16863" y1="27465" x2="10196" y2="32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221"/>
          <a:stretch/>
        </p:blipFill>
        <p:spPr>
          <a:xfrm>
            <a:off x="-170956" y="30320190"/>
            <a:ext cx="8803539" cy="188065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19974F1-C4C2-B160-F3B8-2FB87A7F1C2A}"/>
              </a:ext>
            </a:extLst>
          </p:cNvPr>
          <p:cNvSpPr txBox="1"/>
          <p:nvPr/>
        </p:nvSpPr>
        <p:spPr>
          <a:xfrm>
            <a:off x="258005" y="22776984"/>
            <a:ext cx="1143479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67" b="1" dirty="0">
                <a:solidFill>
                  <a:srgbClr val="42166F"/>
                </a:solidFill>
                <a:latin typeface="Cambria" panose="02040503050406030204" pitchFamily="18" charset="0"/>
              </a:rPr>
              <a:t>Timeline of Data Collection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C41DD9-CB14-A31E-AC74-487666390E99}"/>
              </a:ext>
            </a:extLst>
          </p:cNvPr>
          <p:cNvSpPr txBox="1"/>
          <p:nvPr/>
        </p:nvSpPr>
        <p:spPr>
          <a:xfrm>
            <a:off x="35888571" y="10889251"/>
            <a:ext cx="7654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2166F"/>
                </a:solidFill>
                <a:latin typeface="Cambria" panose="02040503050406030204" pitchFamily="18" charset="0"/>
              </a:rPr>
              <a:t>Table #1: Lecture Engagement by Opt-in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3A03F8-282E-BA88-52AF-B49A06257BF7}"/>
              </a:ext>
            </a:extLst>
          </p:cNvPr>
          <p:cNvSpPr txBox="1"/>
          <p:nvPr/>
        </p:nvSpPr>
        <p:spPr>
          <a:xfrm>
            <a:off x="36171098" y="13455925"/>
            <a:ext cx="741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2166F"/>
                </a:solidFill>
                <a:latin typeface="Cambria" panose="02040503050406030204" pitchFamily="18" charset="0"/>
              </a:rPr>
              <a:t>Table #2: Analysis of Exam Score Interactions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3DC460-958D-0706-263D-3E1DF5F9028D}"/>
              </a:ext>
            </a:extLst>
          </p:cNvPr>
          <p:cNvSpPr txBox="1"/>
          <p:nvPr/>
        </p:nvSpPr>
        <p:spPr>
          <a:xfrm>
            <a:off x="36171098" y="19624349"/>
            <a:ext cx="452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2166F"/>
                </a:solidFill>
                <a:latin typeface="Cambria" panose="02040503050406030204" pitchFamily="18" charset="0"/>
              </a:rPr>
              <a:t>Table #3: Analysis of Lecture Engagement Interactions</a:t>
            </a:r>
          </a:p>
        </p:txBody>
      </p:sp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11A574D-5D0D-1602-8E2C-CB6ACF042B1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4323" y="26364822"/>
            <a:ext cx="7732489" cy="60306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356F05-3060-FB6C-3021-6BEE009A008A}"/>
              </a:ext>
            </a:extLst>
          </p:cNvPr>
          <p:cNvSpPr txBox="1"/>
          <p:nvPr/>
        </p:nvSpPr>
        <p:spPr>
          <a:xfrm>
            <a:off x="41008140" y="13902883"/>
            <a:ext cx="2560320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rgbClr val="42166F"/>
                </a:solidFill>
                <a:latin typeface="Cambria" panose="02040503050406030204" pitchFamily="18" charset="0"/>
              </a:rPr>
              <a:t>Conclusion #1: </a:t>
            </a: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</a:rPr>
              <a:t>Regardless of financial support there is no difference as to opting into the extra credit assignment</a:t>
            </a:r>
            <a:r>
              <a:rPr lang="en-US" sz="16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l-GR" sz="1600" i="1" dirty="0">
                <a:solidFill>
                  <a:srgbClr val="000000"/>
                </a:solidFill>
                <a:latin typeface="Cambria" panose="02040503050406030204" pitchFamily="18" charset="0"/>
              </a:rPr>
              <a:t>χ</a:t>
            </a:r>
            <a:r>
              <a:rPr lang="en-US" sz="1600" i="1" baseline="30000" dirty="0">
                <a:solidFill>
                  <a:srgbClr val="000000"/>
                </a:solidFill>
                <a:latin typeface="Cambria" panose="02040503050406030204" pitchFamily="18" charset="0"/>
              </a:rPr>
              <a:t>2</a:t>
            </a:r>
            <a:r>
              <a:rPr lang="en-US" sz="1600" i="1" baseline="-25000" dirty="0">
                <a:solidFill>
                  <a:srgbClr val="000000"/>
                </a:solidFill>
                <a:latin typeface="Cambria" panose="02040503050406030204" pitchFamily="18" charset="0"/>
              </a:rPr>
              <a:t>5</a:t>
            </a:r>
            <a:r>
              <a:rPr lang="en-US" sz="16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l-GR" sz="1600" dirty="0">
                <a:solidFill>
                  <a:srgbClr val="000000"/>
                </a:solidFill>
                <a:latin typeface="Cambria" panose="02040503050406030204" pitchFamily="18" charset="0"/>
              </a:rPr>
              <a:t>= 0.</a:t>
            </a: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</a:rPr>
              <a:t>93, </a:t>
            </a:r>
            <a:r>
              <a:rPr lang="en-US" sz="1600" i="1" dirty="0">
                <a:solidFill>
                  <a:srgbClr val="000000"/>
                </a:solidFill>
                <a:latin typeface="Cambria" panose="02040503050406030204" pitchFamily="18" charset="0"/>
              </a:rPr>
              <a:t>p</a:t>
            </a: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</a:rPr>
              <a:t> &gt; .01. </a:t>
            </a:r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8A7DF8-E8B6-63B4-3795-8CBD001E203B}"/>
              </a:ext>
            </a:extLst>
          </p:cNvPr>
          <p:cNvSpPr txBox="1"/>
          <p:nvPr/>
        </p:nvSpPr>
        <p:spPr>
          <a:xfrm>
            <a:off x="41039841" y="15544930"/>
            <a:ext cx="26517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rgbClr val="42166F"/>
                </a:solidFill>
                <a:latin typeface="Cambria" panose="02040503050406030204" pitchFamily="18" charset="0"/>
              </a:rPr>
              <a:t>Conclusion #2:</a:t>
            </a: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</a:rPr>
              <a:t>Students who opted into the Meta-Cognition intervention had better final grades (</a:t>
            </a:r>
            <a:r>
              <a:rPr lang="en-US" sz="1600" i="1" dirty="0">
                <a:solidFill>
                  <a:srgbClr val="000000"/>
                </a:solidFill>
                <a:latin typeface="Cambria" panose="02040503050406030204" pitchFamily="18" charset="0"/>
              </a:rPr>
              <a:t>M </a:t>
            </a: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</a:rPr>
              <a:t>= 87.9 % , </a:t>
            </a:r>
            <a:r>
              <a:rPr lang="en-US" sz="1600" i="1" dirty="0">
                <a:solidFill>
                  <a:srgbClr val="000000"/>
                </a:solidFill>
                <a:latin typeface="Cambria" panose="02040503050406030204" pitchFamily="18" charset="0"/>
              </a:rPr>
              <a:t>SD </a:t>
            </a: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</a:rPr>
              <a:t>= 8.37%,  </a:t>
            </a:r>
            <a:r>
              <a:rPr lang="en-US" sz="1600" i="1" dirty="0">
                <a:solidFill>
                  <a:srgbClr val="000000"/>
                </a:solidFill>
                <a:latin typeface="Cambria" panose="02040503050406030204" pitchFamily="18" charset="0"/>
              </a:rPr>
              <a:t>Median </a:t>
            </a: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</a:rPr>
              <a:t>= 90.4%,  </a:t>
            </a:r>
            <a:r>
              <a:rPr lang="en-US" sz="1600" i="1" dirty="0">
                <a:solidFill>
                  <a:srgbClr val="000000"/>
                </a:solidFill>
                <a:latin typeface="Cambria" panose="02040503050406030204" pitchFamily="18" charset="0"/>
              </a:rPr>
              <a:t>IQR </a:t>
            </a: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</a:rPr>
              <a:t>=  9.29% ) than those who opted out (</a:t>
            </a:r>
            <a:r>
              <a:rPr lang="en-US" sz="1600" i="1" dirty="0">
                <a:solidFill>
                  <a:srgbClr val="000000"/>
                </a:solidFill>
                <a:latin typeface="Cambria" panose="02040503050406030204" pitchFamily="18" charset="0"/>
              </a:rPr>
              <a:t>M </a:t>
            </a: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</a:rPr>
              <a:t>= 85.0 % </a:t>
            </a:r>
            <a:r>
              <a:rPr lang="en-US" sz="1600" i="1" dirty="0">
                <a:solidFill>
                  <a:srgbClr val="000000"/>
                </a:solidFill>
                <a:latin typeface="Cambria" panose="02040503050406030204" pitchFamily="18" charset="0"/>
              </a:rPr>
              <a:t>SD </a:t>
            </a: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</a:rPr>
              <a:t>= 10.3%,   </a:t>
            </a:r>
            <a:r>
              <a:rPr lang="en-US" sz="1600" i="1" dirty="0">
                <a:solidFill>
                  <a:srgbClr val="000000"/>
                </a:solidFill>
                <a:latin typeface="Cambria" panose="02040503050406030204" pitchFamily="18" charset="0"/>
              </a:rPr>
              <a:t>Median </a:t>
            </a: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</a:rPr>
              <a:t>= 86.4 %, </a:t>
            </a:r>
            <a:r>
              <a:rPr lang="en-US" sz="1600" i="1" dirty="0">
                <a:solidFill>
                  <a:srgbClr val="000000"/>
                </a:solidFill>
                <a:latin typeface="Cambria" panose="02040503050406030204" pitchFamily="18" charset="0"/>
              </a:rPr>
              <a:t>IQR</a:t>
            </a: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</a:rPr>
              <a:t> = 12.5 %)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7B3426-26BE-ECF9-8188-C9A1510C8394}"/>
              </a:ext>
            </a:extLst>
          </p:cNvPr>
          <p:cNvSpPr txBox="1"/>
          <p:nvPr/>
        </p:nvSpPr>
        <p:spPr>
          <a:xfrm rot="10800000" flipV="1">
            <a:off x="41082013" y="18171482"/>
            <a:ext cx="2560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rgbClr val="42166F"/>
                </a:solidFill>
                <a:latin typeface="Cambria" panose="02040503050406030204" pitchFamily="18" charset="0"/>
              </a:rPr>
              <a:t>Conclusion #3: </a:t>
            </a: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</a:rPr>
              <a:t>There is little difference in participation effort demonstrated between students who opted-in   (</a:t>
            </a:r>
            <a:r>
              <a:rPr lang="en-US" sz="1600" i="1" dirty="0">
                <a:solidFill>
                  <a:srgbClr val="000000"/>
                </a:solidFill>
                <a:latin typeface="Cambria" panose="02040503050406030204" pitchFamily="18" charset="0"/>
              </a:rPr>
              <a:t>Median</a:t>
            </a: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</a:rPr>
              <a:t> = 276.94, </a:t>
            </a:r>
            <a:r>
              <a:rPr lang="en-US" sz="1600" i="1" dirty="0">
                <a:solidFill>
                  <a:srgbClr val="000000"/>
                </a:solidFill>
                <a:latin typeface="Cambria" panose="02040503050406030204" pitchFamily="18" charset="0"/>
              </a:rPr>
              <a:t>IQR  </a:t>
            </a: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</a:rPr>
              <a:t>= 77.52) vs those who opted-out (</a:t>
            </a:r>
            <a:r>
              <a:rPr lang="en-US" sz="1600" i="1" dirty="0">
                <a:solidFill>
                  <a:srgbClr val="000000"/>
                </a:solidFill>
                <a:latin typeface="Cambria" panose="02040503050406030204" pitchFamily="18" charset="0"/>
              </a:rPr>
              <a:t>Median</a:t>
            </a: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</a:rPr>
              <a:t> = 288.25, </a:t>
            </a:r>
            <a:r>
              <a:rPr lang="en-US" sz="1600" i="1" dirty="0">
                <a:solidFill>
                  <a:srgbClr val="000000"/>
                </a:solidFill>
                <a:latin typeface="Cambria" panose="02040503050406030204" pitchFamily="18" charset="0"/>
              </a:rPr>
              <a:t>IQR</a:t>
            </a: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</a:rPr>
              <a:t> = 84.08) of the intervention.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27" name="Picture 2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F014291-1136-46C7-1D02-964BC714726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" b="2703"/>
          <a:stretch/>
        </p:blipFill>
        <p:spPr>
          <a:xfrm>
            <a:off x="13740291" y="17246698"/>
            <a:ext cx="8065415" cy="3533932"/>
          </a:xfrm>
          <a:prstGeom prst="rect">
            <a:avLst/>
          </a:prstGeom>
        </p:spPr>
      </p:pic>
      <p:pic>
        <p:nvPicPr>
          <p:cNvPr id="29" name="Picture 28" descr="Text&#10;&#10;Description automatically generated">
            <a:extLst>
              <a:ext uri="{FF2B5EF4-FFF2-40B4-BE49-F238E27FC236}">
                <a16:creationId xmlns:a16="http://schemas.microsoft.com/office/drawing/2014/main" id="{3E1E9C8A-1F42-1001-65C4-37DE661C00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7446" y="7353480"/>
            <a:ext cx="7315263" cy="327368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FA50719-EDE5-5180-E9FC-84489CD662A5}"/>
              </a:ext>
            </a:extLst>
          </p:cNvPr>
          <p:cNvSpPr txBox="1"/>
          <p:nvPr/>
        </p:nvSpPr>
        <p:spPr>
          <a:xfrm>
            <a:off x="41284525" y="20780630"/>
            <a:ext cx="239684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42166F"/>
                </a:solidFill>
                <a:latin typeface="Cambria" panose="02040503050406030204" pitchFamily="18" charset="0"/>
              </a:rPr>
              <a:t>References: </a:t>
            </a: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</a:rPr>
              <a:t>Rajeev Darolia, “Working (and studying) day and night: Heterogeneous effects of working on the academic performance of full-time and part-time students” ,Economics of Education Review, Volume 38, 2014, Pages 38-50, ISSN 0272-7757 </a:t>
            </a:r>
          </a:p>
          <a:p>
            <a:endParaRPr lang="en-US" sz="1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sz="1600" dirty="0">
                <a:latin typeface="Cambria" panose="02040503050406030204" pitchFamily="18" charset="0"/>
              </a:rPr>
              <a:t>Leung, C.W. </a:t>
            </a:r>
            <a:r>
              <a:rPr lang="en-US" sz="1600" i="1" dirty="0">
                <a:latin typeface="Cambria" panose="02040503050406030204" pitchFamily="18" charset="0"/>
              </a:rPr>
              <a:t>et al.</a:t>
            </a:r>
            <a:r>
              <a:rPr lang="en-US" sz="1600" dirty="0">
                <a:latin typeface="Cambria" panose="02040503050406030204" pitchFamily="18" charset="0"/>
              </a:rPr>
              <a:t> (2021) </a:t>
            </a:r>
            <a:r>
              <a:rPr lang="en-US" sz="1600" i="1" dirty="0">
                <a:latin typeface="Cambria" panose="02040503050406030204" pitchFamily="18" charset="0"/>
              </a:rPr>
              <a:t>Understanding the cumulative burden of basic needs insecurities ...</a:t>
            </a:r>
            <a:r>
              <a:rPr lang="en-US" sz="1600" dirty="0">
                <a:latin typeface="Cambria" panose="02040503050406030204" pitchFamily="18" charset="0"/>
              </a:rPr>
              <a:t> American Journal of Health Promotion. Available at: https://journals.sagepub.com/doi/10.1177/0890117120946210</a:t>
            </a:r>
          </a:p>
        </p:txBody>
      </p:sp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0A145BE9-3033-F154-17C4-008B9A4A48A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7394" y="12971987"/>
            <a:ext cx="12595910" cy="9381783"/>
          </a:xfrm>
          <a:prstGeom prst="rect">
            <a:avLst/>
          </a:prstGeom>
        </p:spPr>
      </p:pic>
      <p:pic>
        <p:nvPicPr>
          <p:cNvPr id="58" name="Picture 57" descr="Chart, line chart&#10;&#10;Description automatically generated">
            <a:extLst>
              <a:ext uri="{FF2B5EF4-FFF2-40B4-BE49-F238E27FC236}">
                <a16:creationId xmlns:a16="http://schemas.microsoft.com/office/drawing/2014/main" id="{5AD2C100-8951-699F-6623-AD2AECA742D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627" y="21174479"/>
            <a:ext cx="13341931" cy="10733733"/>
          </a:xfrm>
          <a:prstGeom prst="rect">
            <a:avLst/>
          </a:prstGeom>
        </p:spPr>
      </p:pic>
      <p:pic>
        <p:nvPicPr>
          <p:cNvPr id="25" name="Graphic 24" descr="Arrow: Counter-clockwise curve with solid fill">
            <a:extLst>
              <a:ext uri="{FF2B5EF4-FFF2-40B4-BE49-F238E27FC236}">
                <a16:creationId xmlns:a16="http://schemas.microsoft.com/office/drawing/2014/main" id="{DF1C65CB-E93B-74E0-301B-13510F8CFDB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8301156">
            <a:off x="22641766" y="7853453"/>
            <a:ext cx="1657515" cy="1657515"/>
          </a:xfrm>
          <a:prstGeom prst="rect">
            <a:avLst/>
          </a:prstGeom>
        </p:spPr>
      </p:pic>
      <p:pic>
        <p:nvPicPr>
          <p:cNvPr id="26" name="Graphic 25" descr="Arrow: Counter-clockwise curve with solid fill">
            <a:extLst>
              <a:ext uri="{FF2B5EF4-FFF2-40B4-BE49-F238E27FC236}">
                <a16:creationId xmlns:a16="http://schemas.microsoft.com/office/drawing/2014/main" id="{D7C0291E-94C6-7B19-FF23-98993FAB28C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16417313">
            <a:off x="21426575" y="16386679"/>
            <a:ext cx="1529551" cy="152955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63995E0-31CD-8427-F1DB-2B8695DB1575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t="11878" b="12630"/>
          <a:stretch/>
        </p:blipFill>
        <p:spPr>
          <a:xfrm>
            <a:off x="26550602" y="23741742"/>
            <a:ext cx="8510520" cy="3507377"/>
          </a:xfrm>
          <a:prstGeom prst="rect">
            <a:avLst/>
          </a:prstGeom>
        </p:spPr>
      </p:pic>
      <p:pic>
        <p:nvPicPr>
          <p:cNvPr id="42" name="Graphic 41" descr="Arrow: Counter-clockwise curve with solid fill">
            <a:extLst>
              <a:ext uri="{FF2B5EF4-FFF2-40B4-BE49-F238E27FC236}">
                <a16:creationId xmlns:a16="http://schemas.microsoft.com/office/drawing/2014/main" id="{3226CC73-60B7-1990-13C5-78D3E06A93B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4932034">
            <a:off x="24750563" y="27032586"/>
            <a:ext cx="1900653" cy="1900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19B163-F6F8-BB71-0544-3B3F304A56F0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l="24032" t="17490" r="21543" b="26173"/>
          <a:stretch/>
        </p:blipFill>
        <p:spPr>
          <a:xfrm>
            <a:off x="1540933" y="30852532"/>
            <a:ext cx="368300" cy="36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87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10794</TotalTime>
  <Words>676</Words>
  <Application>Microsoft Office PowerPoint</Application>
  <PresentationFormat>Custom</PresentationFormat>
  <Paragraphs>34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Lato</vt:lpstr>
      <vt:lpstr>Calibri</vt:lpstr>
      <vt:lpstr>Arial</vt:lpstr>
      <vt:lpstr>Times New Roman</vt:lpstr>
      <vt:lpstr>Calibri Light</vt:lpstr>
      <vt:lpstr>Cambria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Sydney Wood</cp:lastModifiedBy>
  <cp:revision>146</cp:revision>
  <dcterms:created xsi:type="dcterms:W3CDTF">2019-07-02T13:39:34Z</dcterms:created>
  <dcterms:modified xsi:type="dcterms:W3CDTF">2023-10-30T19:43:56Z</dcterms:modified>
</cp:coreProperties>
</file>